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919-96A8-4676-A146-9BE0FB1D640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7777-8CD3-4BC2-AE53-D4E8D9C40AB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919-96A8-4676-A146-9BE0FB1D640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7777-8CD3-4BC2-AE53-D4E8D9C4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919-96A8-4676-A146-9BE0FB1D640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7777-8CD3-4BC2-AE53-D4E8D9C4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919-96A8-4676-A146-9BE0FB1D640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7777-8CD3-4BC2-AE53-D4E8D9C40A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919-96A8-4676-A146-9BE0FB1D640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7777-8CD3-4BC2-AE53-D4E8D9C4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919-96A8-4676-A146-9BE0FB1D640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7777-8CD3-4BC2-AE53-D4E8D9C4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919-96A8-4676-A146-9BE0FB1D640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7777-8CD3-4BC2-AE53-D4E8D9C4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919-96A8-4676-A146-9BE0FB1D640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7777-8CD3-4BC2-AE53-D4E8D9C4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919-96A8-4676-A146-9BE0FB1D640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7777-8CD3-4BC2-AE53-D4E8D9C4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919-96A8-4676-A146-9BE0FB1D640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7777-8CD3-4BC2-AE53-D4E8D9C4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919-96A8-4676-A146-9BE0FB1D640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97777-8CD3-4BC2-AE53-D4E8D9C40A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CA2919-96A8-4676-A146-9BE0FB1D6403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FB97777-8CD3-4BC2-AE53-D4E8D9C40AB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gshank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John G. </a:t>
            </a:r>
            <a:r>
              <a:rPr lang="en-US" dirty="0" smtClean="0"/>
              <a:t>Shanks</a:t>
            </a:r>
          </a:p>
          <a:p>
            <a:endParaRPr lang="en-US" dirty="0" smtClean="0"/>
          </a:p>
          <a:p>
            <a:r>
              <a:rPr lang="en-US" dirty="0" smtClean="0"/>
              <a:t>Assistant Professor of </a:t>
            </a:r>
            <a:r>
              <a:rPr lang="en-US" dirty="0" smtClean="0"/>
              <a:t>Trombone</a:t>
            </a:r>
            <a:endParaRPr lang="en-US" dirty="0" smtClean="0"/>
          </a:p>
          <a:p>
            <a:r>
              <a:rPr lang="en-US" dirty="0" smtClean="0"/>
              <a:t>West Texas A&amp;M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Interrelation of Trombone Range and Resonance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6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Brass face, part the third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1600200"/>
            <a:ext cx="5985163" cy="4114800"/>
          </a:xfrm>
        </p:spPr>
      </p:pic>
    </p:spTree>
    <p:extLst>
      <p:ext uri="{BB962C8B-B14F-4D97-AF65-F5344CB8AC3E}">
        <p14:creationId xmlns:p14="http://schemas.microsoft.com/office/powerpoint/2010/main" val="23169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Brass Player 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element of Brass Player Face: firm corners, flat chin.</a:t>
            </a:r>
          </a:p>
          <a:p>
            <a:r>
              <a:rPr lang="en-US" dirty="0" smtClean="0"/>
              <a:t>Rather than letting the lips collapse into each other, keeping the corners firm allows the lip tissue surrounding the aperture to relax and become resonant.</a:t>
            </a:r>
          </a:p>
          <a:p>
            <a:r>
              <a:rPr lang="en-US" dirty="0" smtClean="0"/>
              <a:t>Vibrating surface (lips) are held in place by corners and </a:t>
            </a:r>
            <a:r>
              <a:rPr lang="en-US" dirty="0" err="1" smtClean="0"/>
              <a:t>mpc</a:t>
            </a:r>
            <a:r>
              <a:rPr lang="en-US" dirty="0" smtClean="0"/>
              <a:t> – no need for extra tension.  Air is free to interact and make a </a:t>
            </a:r>
            <a:r>
              <a:rPr lang="en-US" smtClean="0"/>
              <a:t>singing tone.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 vs supported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“red tissue” of the lips surrounding the aperture is “soft” – not under muscle tension – but “supported” by the tissue around it (corners, and endpoints of lips)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ideal embouchure: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Is responsive and supple</a:t>
            </a:r>
          </a:p>
          <a:p>
            <a:r>
              <a:rPr lang="en-US" dirty="0" smtClean="0"/>
              <a:t>Provides the strength to corral the fast air required for high register</a:t>
            </a:r>
          </a:p>
          <a:p>
            <a:r>
              <a:rPr lang="en-US" dirty="0" smtClean="0"/>
              <a:t>Is flexible enough to allow the aperture to adjust to optimal size for the tessitura</a:t>
            </a:r>
          </a:p>
          <a:p>
            <a:r>
              <a:rPr lang="en-US" dirty="0" smtClean="0"/>
              <a:t>Easily transitions throughout the entire range</a:t>
            </a:r>
          </a:p>
        </p:txBody>
      </p:sp>
    </p:spTree>
    <p:extLst>
      <p:ext uri="{BB962C8B-B14F-4D97-AF65-F5344CB8AC3E}">
        <p14:creationId xmlns:p14="http://schemas.microsoft.com/office/powerpoint/2010/main" val="31313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face is only one part of the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This is already too much focus on the physical.</a:t>
            </a:r>
          </a:p>
          <a:p>
            <a:r>
              <a:rPr lang="en-US" dirty="0" smtClean="0"/>
              <a:t>Make </a:t>
            </a:r>
            <a:r>
              <a:rPr lang="en-US" dirty="0"/>
              <a:t>physical adjustments carefully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Hear it: play it!</a:t>
            </a:r>
          </a:p>
          <a:p>
            <a:r>
              <a:rPr lang="en-US" dirty="0" smtClean="0"/>
              <a:t>Play from the place that you sing.</a:t>
            </a:r>
          </a:p>
        </p:txBody>
      </p:sp>
    </p:spTree>
    <p:extLst>
      <p:ext uri="{BB962C8B-B14F-4D97-AF65-F5344CB8AC3E}">
        <p14:creationId xmlns:p14="http://schemas.microsoft.com/office/powerpoint/2010/main" val="35225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don’t know can’t hurt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It’s tempting to over-share this information with students, but they may not have the proper framework to understand</a:t>
            </a:r>
          </a:p>
          <a:p>
            <a:r>
              <a:rPr lang="en-US" dirty="0" smtClean="0"/>
              <a:t>Paralysis by analysis is a real thing</a:t>
            </a:r>
          </a:p>
          <a:p>
            <a:r>
              <a:rPr lang="en-US" dirty="0" smtClean="0"/>
              <a:t>Try one variable change, work on it for a week</a:t>
            </a:r>
          </a:p>
        </p:txBody>
      </p:sp>
    </p:spTree>
    <p:extLst>
      <p:ext uri="{BB962C8B-B14F-4D97-AF65-F5344CB8AC3E}">
        <p14:creationId xmlns:p14="http://schemas.microsoft.com/office/powerpoint/2010/main" val="15693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Occasional Mouthpiece Buzzing</a:t>
            </a:r>
          </a:p>
          <a:p>
            <a:pPr lvl="1"/>
            <a:r>
              <a:rPr lang="en-US" dirty="0" smtClean="0"/>
              <a:t>“Airy Buzz”</a:t>
            </a:r>
          </a:p>
          <a:p>
            <a:r>
              <a:rPr lang="en-US" dirty="0" smtClean="0"/>
              <a:t>Lip Slurs:</a:t>
            </a:r>
          </a:p>
          <a:p>
            <a:pPr lvl="1"/>
            <a:r>
              <a:rPr lang="en-US" dirty="0"/>
              <a:t>Train the embouchure to do “just enough” and not overshoot</a:t>
            </a:r>
          </a:p>
          <a:p>
            <a:pPr lvl="1"/>
            <a:r>
              <a:rPr lang="en-US" dirty="0"/>
              <a:t>Develop supple strength</a:t>
            </a:r>
          </a:p>
          <a:p>
            <a:pPr lvl="1"/>
            <a:r>
              <a:rPr lang="en-US" dirty="0"/>
              <a:t>Encourage the support to come from the </a:t>
            </a:r>
            <a:r>
              <a:rPr lang="en-US" dirty="0" smtClean="0"/>
              <a:t>corners</a:t>
            </a:r>
          </a:p>
          <a:p>
            <a:r>
              <a:rPr lang="en-US" dirty="0" smtClean="0"/>
              <a:t>Glissandos:</a:t>
            </a:r>
          </a:p>
          <a:p>
            <a:pPr lvl="1"/>
            <a:r>
              <a:rPr lang="en-US" dirty="0" smtClean="0"/>
              <a:t>Train the embouchure to do “just enough” and not overshoot</a:t>
            </a:r>
          </a:p>
          <a:p>
            <a:pPr lvl="1"/>
            <a:r>
              <a:rPr lang="en-US" dirty="0" smtClean="0"/>
              <a:t>Develop supple strength</a:t>
            </a:r>
          </a:p>
          <a:p>
            <a:pPr lvl="1"/>
            <a:r>
              <a:rPr lang="en-US" dirty="0" smtClean="0"/>
              <a:t>Encourage the support to come from the corners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2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the buzz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Start low.</a:t>
            </a:r>
          </a:p>
          <a:p>
            <a:r>
              <a:rPr lang="en-US" dirty="0" smtClean="0"/>
              <a:t>Many ways to play high with an OK sound</a:t>
            </a:r>
          </a:p>
          <a:p>
            <a:r>
              <a:rPr lang="en-US" dirty="0" smtClean="0"/>
              <a:t>Only really one way to play low</a:t>
            </a:r>
          </a:p>
          <a:p>
            <a:r>
              <a:rPr lang="en-US" dirty="0" smtClean="0"/>
              <a:t>Not much difference from one position to the next</a:t>
            </a:r>
          </a:p>
          <a:p>
            <a:r>
              <a:rPr lang="en-US" dirty="0" smtClean="0"/>
              <a:t>Therefore – use alternates to </a:t>
            </a:r>
            <a:r>
              <a:rPr lang="en-US" dirty="0" err="1" smtClean="0"/>
              <a:t>gliss</a:t>
            </a:r>
            <a:r>
              <a:rPr lang="en-US" dirty="0" smtClean="0"/>
              <a:t> the whole horn</a:t>
            </a:r>
          </a:p>
          <a:p>
            <a:r>
              <a:rPr lang="en-US" dirty="0" smtClean="0"/>
              <a:t>Don’t keep the same physical setup, keep the same sound/feel!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74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 play the trumpet anymore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When this all hit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71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“The Art of Brass Playing” – Philip </a:t>
            </a:r>
            <a:r>
              <a:rPr lang="en-US" dirty="0" err="1" smtClean="0"/>
              <a:t>Farkas</a:t>
            </a:r>
            <a:endParaRPr lang="en-US" dirty="0" smtClean="0"/>
          </a:p>
          <a:p>
            <a:r>
              <a:rPr lang="en-US" dirty="0" smtClean="0"/>
              <a:t>“Lip Slurs” “Lip Slur Melodies” – Brad Edwards</a:t>
            </a:r>
          </a:p>
          <a:p>
            <a:r>
              <a:rPr lang="en-US" dirty="0" smtClean="0"/>
              <a:t>PDFs of “Keeping the Buzz” and others available at </a:t>
            </a:r>
            <a:r>
              <a:rPr lang="en-US" dirty="0" smtClean="0">
                <a:hlinkClick r:id="rId2"/>
              </a:rPr>
              <a:t>www.jgshanks.com</a:t>
            </a:r>
            <a:r>
              <a:rPr lang="en-US" dirty="0" smtClean="0"/>
              <a:t> (PDFs tab)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Brass playing, simplified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Hear singing, musical concept in head</a:t>
            </a:r>
          </a:p>
          <a:p>
            <a:r>
              <a:rPr lang="en-US" dirty="0" smtClean="0"/>
              <a:t>Breathe </a:t>
            </a:r>
          </a:p>
          <a:p>
            <a:r>
              <a:rPr lang="en-US" dirty="0" smtClean="0"/>
              <a:t>Blow singing, musical concept out of horn</a:t>
            </a:r>
          </a:p>
          <a:p>
            <a:r>
              <a:rPr lang="en-US" dirty="0" smtClean="0"/>
              <a:t>… That’s it!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2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Brass playing, complicated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Doubt yourself</a:t>
            </a:r>
          </a:p>
          <a:p>
            <a:r>
              <a:rPr lang="en-US" dirty="0" smtClean="0"/>
              <a:t>Try to remember physical process from lessons</a:t>
            </a:r>
          </a:p>
          <a:p>
            <a:r>
              <a:rPr lang="en-US" dirty="0" smtClean="0"/>
              <a:t>Take overly noisy breath to show people around you you’re working hard</a:t>
            </a:r>
          </a:p>
          <a:p>
            <a:r>
              <a:rPr lang="en-US" dirty="0" smtClean="0"/>
              <a:t>Create tense embouchure</a:t>
            </a:r>
          </a:p>
          <a:p>
            <a:r>
              <a:rPr lang="en-US" dirty="0" smtClean="0"/>
              <a:t>Jam mouthpiece against face</a:t>
            </a:r>
          </a:p>
          <a:p>
            <a:r>
              <a:rPr lang="en-US" dirty="0" smtClean="0"/>
              <a:t>Clamp down entire body to force air through embouchure</a:t>
            </a:r>
          </a:p>
          <a:p>
            <a:r>
              <a:rPr lang="en-US" dirty="0" smtClean="0"/>
              <a:t>Play inaccurately/inconsistently</a:t>
            </a:r>
          </a:p>
          <a:p>
            <a:r>
              <a:rPr lang="en-US" dirty="0" smtClean="0"/>
              <a:t>Receive negative feedback</a:t>
            </a:r>
          </a:p>
          <a:p>
            <a:r>
              <a:rPr lang="en-US" dirty="0" smtClean="0"/>
              <a:t>Doubt yourself</a:t>
            </a:r>
          </a:p>
          <a:p>
            <a:r>
              <a:rPr lang="en-US" dirty="0" smtClean="0"/>
              <a:t>Rinse, repeat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4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ever encountered: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Tight/pinched/dull sound soft, brittle loud</a:t>
            </a:r>
          </a:p>
          <a:p>
            <a:r>
              <a:rPr lang="en-US" dirty="0" smtClean="0"/>
              <a:t>Tendency to wander on pitch, usually sharp</a:t>
            </a:r>
          </a:p>
          <a:p>
            <a:r>
              <a:rPr lang="en-US" dirty="0" smtClean="0"/>
              <a:t>Quick upper register fatigue</a:t>
            </a:r>
          </a:p>
          <a:p>
            <a:r>
              <a:rPr lang="en-US" dirty="0" smtClean="0"/>
              <a:t>Inaccuracy after returning from high register</a:t>
            </a:r>
          </a:p>
          <a:p>
            <a:r>
              <a:rPr lang="en-US" dirty="0" smtClean="0"/>
              <a:t>Inconsistency attacking softly</a:t>
            </a:r>
          </a:p>
          <a:p>
            <a:r>
              <a:rPr lang="en-US" dirty="0" smtClean="0"/>
              <a:t>Inability to diminuendo al </a:t>
            </a:r>
            <a:r>
              <a:rPr lang="en-US" dirty="0" err="1" smtClean="0"/>
              <a:t>niente</a:t>
            </a:r>
            <a:endParaRPr lang="en-US" dirty="0" smtClean="0"/>
          </a:p>
          <a:p>
            <a:r>
              <a:rPr lang="en-US" dirty="0" smtClean="0"/>
              <a:t>Extreme effort required to play high</a:t>
            </a:r>
          </a:p>
          <a:p>
            <a:r>
              <a:rPr lang="en-US" dirty="0" smtClean="0"/>
              <a:t>Lack of low register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that smile upside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Ingredients necessary to play high:</a:t>
            </a:r>
          </a:p>
          <a:p>
            <a:pPr lvl="1"/>
            <a:r>
              <a:rPr lang="en-US" dirty="0" smtClean="0"/>
              <a:t>Air support/speed</a:t>
            </a:r>
          </a:p>
          <a:p>
            <a:pPr lvl="1"/>
            <a:r>
              <a:rPr lang="en-US" dirty="0" smtClean="0"/>
              <a:t>Vibration</a:t>
            </a:r>
            <a:endParaRPr lang="en-US" dirty="0"/>
          </a:p>
          <a:p>
            <a:r>
              <a:rPr lang="en-US" dirty="0" smtClean="0"/>
              <a:t>Smiling pulls the lips tense, requiring fast air to escape them/cause vibration… BUT</a:t>
            </a:r>
          </a:p>
          <a:p>
            <a:r>
              <a:rPr lang="en-US" dirty="0" smtClean="0"/>
              <a:t>Smiling also pulls the lips tense, dulling the vibration, making a bad sound.</a:t>
            </a:r>
          </a:p>
          <a:p>
            <a:r>
              <a:rPr lang="en-US" dirty="0" smtClean="0"/>
              <a:t>It’s easy to see from the podium, so we catch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no more smiles. 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 instruction usually ends here.</a:t>
            </a:r>
          </a:p>
          <a:p>
            <a:r>
              <a:rPr lang="en-US" dirty="0" smtClean="0"/>
              <a:t>Next step for student is usually to recreate the lip tension, just more invisibly, by pressing the lips together.</a:t>
            </a:r>
          </a:p>
          <a:p>
            <a:r>
              <a:rPr lang="en-US" dirty="0" smtClean="0"/>
              <a:t>To escape, the air has to move fast, and causes a fast vibration, so high notes happen… BUT</a:t>
            </a:r>
          </a:p>
          <a:p>
            <a:r>
              <a:rPr lang="en-US" dirty="0" smtClean="0"/>
              <a:t>Again, the lips are tensed, causing a dull, lifeless sound when soft, and a brittle, crackling sound when loud.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there even a right 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Look at reed instruments.  Air passes by the reed, interacts w/reed and instrument, causes vibration.  Reed is held in place, but not pulled tense or pressed to lifelessness.</a:t>
            </a:r>
          </a:p>
          <a:p>
            <a:r>
              <a:rPr lang="en-US" dirty="0" smtClean="0"/>
              <a:t>Proper brass embouchure functions the same way.</a:t>
            </a:r>
          </a:p>
          <a:p>
            <a:r>
              <a:rPr lang="en-US" dirty="0" smtClean="0"/>
              <a:t>Key: CORNERS.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all-important corners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Brass players often exhibit “Brass Player Face”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5463540" cy="38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Brass face, continued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39" y="1600200"/>
            <a:ext cx="5851121" cy="4114800"/>
          </a:xfrm>
        </p:spPr>
      </p:pic>
    </p:spTree>
    <p:extLst>
      <p:ext uri="{BB962C8B-B14F-4D97-AF65-F5344CB8AC3E}">
        <p14:creationId xmlns:p14="http://schemas.microsoft.com/office/powerpoint/2010/main" val="25918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41000</TotalTime>
  <Words>763</Words>
  <Application>Microsoft Office PowerPoint</Application>
  <PresentationFormat>On-screen Show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Horizon</vt:lpstr>
      <vt:lpstr>The Interrelation of Trombone Range and Resonance</vt:lpstr>
      <vt:lpstr>Brass playing, simplified</vt:lpstr>
      <vt:lpstr>Brass playing, complicated</vt:lpstr>
      <vt:lpstr>Have you ever encountered: </vt:lpstr>
      <vt:lpstr>Turn that smile upside down</vt:lpstr>
      <vt:lpstr>OK, no more smiles.  Now what?</vt:lpstr>
      <vt:lpstr>Is there even a right way?</vt:lpstr>
      <vt:lpstr>The all-important corners</vt:lpstr>
      <vt:lpstr>Brass face, continued</vt:lpstr>
      <vt:lpstr>Brass face, part the third</vt:lpstr>
      <vt:lpstr>Brass Player Face</vt:lpstr>
      <vt:lpstr>Firm vs supported</vt:lpstr>
      <vt:lpstr>The ideal embouchure:</vt:lpstr>
      <vt:lpstr>The face is only one part of the equation</vt:lpstr>
      <vt:lpstr>What they don’t know can’t hurt them</vt:lpstr>
      <vt:lpstr>EXERCISES</vt:lpstr>
      <vt:lpstr>Keeping the buzz exercise</vt:lpstr>
      <vt:lpstr>I can’t play the trumpet anymore</vt:lpstr>
      <vt:lpstr>Resources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Interrelation of Trombone Range and Resonance</dc:title>
  <dc:creator>John</dc:creator>
  <cp:lastModifiedBy>John</cp:lastModifiedBy>
  <cp:revision>14</cp:revision>
  <dcterms:created xsi:type="dcterms:W3CDTF">2016-01-13T15:55:15Z</dcterms:created>
  <dcterms:modified xsi:type="dcterms:W3CDTF">2016-02-12T18:16:39Z</dcterms:modified>
</cp:coreProperties>
</file>